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79" r:id="rId1"/>
  </p:sldMasterIdLst>
  <p:notesMasterIdLst>
    <p:notesMasterId r:id="rId36"/>
  </p:notesMasterIdLst>
  <p:sldIdLst>
    <p:sldId id="256" r:id="rId2"/>
    <p:sldId id="299" r:id="rId3"/>
    <p:sldId id="305" r:id="rId4"/>
    <p:sldId id="296" r:id="rId5"/>
    <p:sldId id="333" r:id="rId6"/>
    <p:sldId id="334" r:id="rId7"/>
    <p:sldId id="267" r:id="rId8"/>
    <p:sldId id="304" r:id="rId9"/>
    <p:sldId id="282" r:id="rId10"/>
    <p:sldId id="306" r:id="rId11"/>
    <p:sldId id="307" r:id="rId12"/>
    <p:sldId id="303" r:id="rId13"/>
    <p:sldId id="302" r:id="rId14"/>
    <p:sldId id="265" r:id="rId15"/>
    <p:sldId id="308" r:id="rId16"/>
    <p:sldId id="262" r:id="rId17"/>
    <p:sldId id="325" r:id="rId18"/>
    <p:sldId id="309" r:id="rId19"/>
    <p:sldId id="322" r:id="rId20"/>
    <p:sldId id="320" r:id="rId21"/>
    <p:sldId id="328" r:id="rId22"/>
    <p:sldId id="323" r:id="rId23"/>
    <p:sldId id="324" r:id="rId24"/>
    <p:sldId id="326" r:id="rId25"/>
    <p:sldId id="329" r:id="rId26"/>
    <p:sldId id="332" r:id="rId27"/>
    <p:sldId id="331" r:id="rId28"/>
    <p:sldId id="330" r:id="rId29"/>
    <p:sldId id="269" r:id="rId30"/>
    <p:sldId id="327" r:id="rId31"/>
    <p:sldId id="298" r:id="rId32"/>
    <p:sldId id="335" r:id="rId33"/>
    <p:sldId id="301" r:id="rId34"/>
    <p:sldId id="32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E1FBC97E-AF03-46B5-A8AF-D0CDF7748F86}">
          <p14:sldIdLst>
            <p14:sldId id="256"/>
            <p14:sldId id="299"/>
            <p14:sldId id="305"/>
            <p14:sldId id="296"/>
            <p14:sldId id="333"/>
            <p14:sldId id="334"/>
            <p14:sldId id="267"/>
            <p14:sldId id="304"/>
            <p14:sldId id="282"/>
            <p14:sldId id="306"/>
            <p14:sldId id="307"/>
            <p14:sldId id="303"/>
            <p14:sldId id="302"/>
            <p14:sldId id="265"/>
            <p14:sldId id="308"/>
            <p14:sldId id="262"/>
            <p14:sldId id="325"/>
            <p14:sldId id="309"/>
            <p14:sldId id="322"/>
            <p14:sldId id="320"/>
            <p14:sldId id="328"/>
            <p14:sldId id="323"/>
            <p14:sldId id="324"/>
            <p14:sldId id="326"/>
            <p14:sldId id="329"/>
            <p14:sldId id="332"/>
            <p14:sldId id="331"/>
            <p14:sldId id="330"/>
            <p14:sldId id="269"/>
            <p14:sldId id="327"/>
            <p14:sldId id="298"/>
            <p14:sldId id="335"/>
            <p14:sldId id="301"/>
            <p14:sldId id="321"/>
          </p14:sldIdLst>
        </p14:section>
        <p14:section name="Başlıksız Bölüm" id="{1D4F84ED-89D5-41FE-8094-8F84C3613AA9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>
        <p:scale>
          <a:sx n="76" d="100"/>
          <a:sy n="76" d="100"/>
        </p:scale>
        <p:origin x="-118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xmlns="" id="{22475E14-9734-4EAB-B4B3-879F205EAB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xmlns="" id="{599740E6-B060-4564-9A73-9DB433D7B4D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xmlns="" id="{0B7F6F73-901E-43AC-BB99-74B5BD64913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xmlns="" id="{EDCC3ADE-1271-45E9-A959-AF7AE1A1E83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182278" name="Rectangle 6">
            <a:extLst>
              <a:ext uri="{FF2B5EF4-FFF2-40B4-BE49-F238E27FC236}">
                <a16:creationId xmlns:a16="http://schemas.microsoft.com/office/drawing/2014/main" xmlns="" id="{2174C4D8-E135-4233-B9CF-921F0665C4D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2279" name="Rectangle 7">
            <a:extLst>
              <a:ext uri="{FF2B5EF4-FFF2-40B4-BE49-F238E27FC236}">
                <a16:creationId xmlns:a16="http://schemas.microsoft.com/office/drawing/2014/main" xmlns="" id="{8708A724-74D2-4D75-BD97-DCF9A08D0C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BADCC86-1DDC-455E-B6D6-4E198DCCBB0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20918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02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F66DCE21-33AB-4074-A621-DC037DFD82C0}" type="slidenum">
              <a:rPr lang="tr-TR" altLang="en-US" smtClean="0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248885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D8D3-8015-4AC3-8B65-06249528CE1B}" type="slidenum">
              <a:rPr lang="tr-TR" altLang="en-US" smtClean="0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740026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AE41-8892-4628-B945-E8DC04458D90}" type="slidenum">
              <a:rPr lang="tr-TR" altLang="en-US" smtClean="0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684839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63BC-47EA-481F-BDEE-6AD5A7452047}" type="slidenum">
              <a:rPr lang="tr-TR" altLang="en-US" smtClean="0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532699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D8D3-8015-4AC3-8B65-06249528CE1B}" type="slidenum">
              <a:rPr lang="tr-TR" altLang="en-US" smtClean="0"/>
              <a:pPr/>
              <a:t>‹#›</a:t>
            </a:fld>
            <a:endParaRPr lang="tr-TR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2122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FA86-2C27-44F5-819D-9EADBBA6E726}" type="slidenum">
              <a:rPr lang="tr-TR" altLang="en-US" smtClean="0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877795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D8D3-8015-4AC3-8B65-06249528CE1B}" type="slidenum">
              <a:rPr lang="tr-TR" altLang="en-US" smtClean="0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053805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EC66-245A-455C-9A80-E4008266717E}" type="slidenum">
              <a:rPr lang="tr-TR" altLang="en-US" smtClean="0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42891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77E4-7847-411C-B580-180E5635BB71}" type="slidenum">
              <a:rPr lang="tr-TR" altLang="en-US" smtClean="0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233595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A71C-571A-4641-A61B-5B2A92FCEF85}" type="slidenum">
              <a:rPr lang="tr-TR" altLang="en-US" smtClean="0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573197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B142-7163-49FE-B8E5-E27BA1629432}" type="slidenum">
              <a:rPr lang="tr-TR" altLang="en-US" smtClean="0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649242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63DD8D3-8015-4AC3-8B65-06249528CE1B}" type="slidenum">
              <a:rPr lang="tr-TR" altLang="en-US" smtClean="0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78985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1E8FBE9C-9A60-43ED-BB9D-FF3CD9DB6E61}"/>
              </a:ext>
            </a:extLst>
          </p:cNvPr>
          <p:cNvSpPr txBox="1"/>
          <p:nvPr/>
        </p:nvSpPr>
        <p:spPr>
          <a:xfrm>
            <a:off x="175846" y="710419"/>
            <a:ext cx="8820443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VERİMLİ DERS ÇALIŞMA </a:t>
            </a:r>
            <a:r>
              <a:rPr lang="tr-TR" sz="36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tr-TR" sz="3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TEKNİKLERİ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473349" y="2417523"/>
            <a:ext cx="62254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TÜRKOĞLU ADNAN MENDERES ANADOLU LİSESİ </a:t>
            </a:r>
            <a:endParaRPr lang="tr-TR" sz="40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3657600" y="5148197"/>
            <a:ext cx="4371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PSK. DAN. MELİKE ESMER</a:t>
            </a:r>
            <a:endParaRPr lang="tr-T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6E0914C-BD41-4424-B02A-0C424880B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86" y="253220"/>
            <a:ext cx="8398412" cy="1296840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/>
              <a:t>NASIL DERS ÇALIŞMALIYIZ?</a:t>
            </a:r>
            <a:br>
              <a:rPr lang="tr-TR" sz="3600" b="1" dirty="0"/>
            </a:br>
            <a:endParaRPr lang="tr-TR" sz="36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62EEE39-9585-4153-A1D0-E0D60D8B2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276354"/>
            <a:ext cx="8595360" cy="3263703"/>
          </a:xfr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sz="3600" b="1" dirty="0">
                <a:latin typeface="Candara Light" panose="020E0502030303020204" pitchFamily="34" charset="0"/>
              </a:rPr>
              <a:t>1- Hedef Belirle</a:t>
            </a:r>
          </a:p>
          <a:p>
            <a:pPr>
              <a:buNone/>
            </a:pPr>
            <a:r>
              <a:rPr lang="tr-TR" sz="3600" b="1" dirty="0">
                <a:latin typeface="Candara Light" panose="020E0502030303020204" pitchFamily="34" charset="0"/>
              </a:rPr>
              <a:t>2- Plan Yap</a:t>
            </a:r>
          </a:p>
          <a:p>
            <a:pPr>
              <a:buNone/>
            </a:pPr>
            <a:r>
              <a:rPr lang="tr-TR" sz="3600" b="1" dirty="0">
                <a:latin typeface="Candara Light" panose="020E0502030303020204" pitchFamily="34" charset="0"/>
              </a:rPr>
              <a:t>3- Uygula</a:t>
            </a:r>
          </a:p>
          <a:p>
            <a:pPr>
              <a:buNone/>
            </a:pPr>
            <a:r>
              <a:rPr lang="tr-TR" sz="3600" b="1" dirty="0">
                <a:latin typeface="Candara Light" panose="020E0502030303020204" pitchFamily="34" charset="0"/>
              </a:rPr>
              <a:t>4- Tekrar Et</a:t>
            </a:r>
          </a:p>
          <a:p>
            <a:pPr>
              <a:buNone/>
            </a:pPr>
            <a:r>
              <a:rPr lang="tr-TR" sz="3600" b="1" dirty="0">
                <a:latin typeface="Candara Light" panose="020E0502030303020204" pitchFamily="34" charset="0"/>
              </a:rPr>
              <a:t>5- Plana Sadık Kal</a:t>
            </a:r>
          </a:p>
        </p:txBody>
      </p:sp>
    </p:spTree>
    <p:extLst>
      <p:ext uri="{BB962C8B-B14F-4D97-AF65-F5344CB8AC3E}">
        <p14:creationId xmlns:p14="http://schemas.microsoft.com/office/powerpoint/2010/main" val="2965920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509E251-201A-46CE-8715-AC07B32B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29" y="360280"/>
            <a:ext cx="8342142" cy="1088692"/>
          </a:xfr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tr-TR" dirty="0"/>
              <a:t>ÖNCE HEDEF BELİRLE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B513EB4D-8B4E-447B-ADF0-EE9F2C61A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650" y="2169172"/>
            <a:ext cx="7326634" cy="3936205"/>
          </a:xfrm>
        </p:spPr>
      </p:pic>
    </p:spTree>
    <p:extLst>
      <p:ext uri="{BB962C8B-B14F-4D97-AF65-F5344CB8AC3E}">
        <p14:creationId xmlns:p14="http://schemas.microsoft.com/office/powerpoint/2010/main" val="4007685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24C1B63E-6322-4B37-BAF6-E1BFBC496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3" y="931231"/>
            <a:ext cx="8538922" cy="483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03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74285BAC-CAAD-47B1-8D7F-F80783955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5" y="905256"/>
            <a:ext cx="8904849" cy="504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85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xmlns="" id="{F9E50D28-A0F2-4EE7-A565-8AF3F5EB7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57" y="476250"/>
            <a:ext cx="8384345" cy="1577633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tr-TR" altLang="tr-TR" sz="3600" dirty="0"/>
              <a:t>UNUTMAYIN! </a:t>
            </a:r>
            <a:br>
              <a:rPr lang="tr-TR" altLang="tr-TR" sz="3600" dirty="0"/>
            </a:br>
            <a:r>
              <a:rPr lang="tr-TR" altLang="tr-TR" sz="3600" dirty="0"/>
              <a:t>Rotası(Yönü) belli olmayan gemiye hiçbir rüzgar fayda etmez.</a:t>
            </a:r>
          </a:p>
        </p:txBody>
      </p:sp>
      <p:pic>
        <p:nvPicPr>
          <p:cNvPr id="28675" name="Picture 3" descr="j0292152">
            <a:extLst>
              <a:ext uri="{FF2B5EF4-FFF2-40B4-BE49-F238E27FC236}">
                <a16:creationId xmlns:a16="http://schemas.microsoft.com/office/drawing/2014/main" xmlns="" id="{464D7824-130F-4376-AC90-C7106A205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30" y="2247505"/>
            <a:ext cx="6825083" cy="42410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509E251-201A-46CE-8715-AC07B32B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29" y="360280"/>
            <a:ext cx="8342142" cy="1088692"/>
          </a:xfr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tr-TR" dirty="0"/>
              <a:t>PLAN YAPMAK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xmlns="" id="{B836FD8E-5077-4CF7-B515-3669F26A8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281" y="2112278"/>
            <a:ext cx="7111219" cy="4014398"/>
          </a:xfrm>
        </p:spPr>
      </p:pic>
    </p:spTree>
    <p:extLst>
      <p:ext uri="{BB962C8B-B14F-4D97-AF65-F5344CB8AC3E}">
        <p14:creationId xmlns:p14="http://schemas.microsoft.com/office/powerpoint/2010/main" val="298444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BS02064_">
            <a:extLst>
              <a:ext uri="{FF2B5EF4-FFF2-40B4-BE49-F238E27FC236}">
                <a16:creationId xmlns:a16="http://schemas.microsoft.com/office/drawing/2014/main" xmlns="" id="{20E41084-D635-4470-B97E-44E06E02F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26" y="3990227"/>
            <a:ext cx="2761862" cy="27491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</p:pic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3201CD22-712A-4514-BA31-A4598218E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2370" y="393895"/>
            <a:ext cx="8370276" cy="827772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tr-TR" altLang="tr-TR" b="1" dirty="0"/>
              <a:t>PLANLI ÇALIŞMA: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xmlns="" id="{D6C9BEB3-B7DD-4603-8467-EBB0FC669F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7604" y="1823247"/>
            <a:ext cx="8788791" cy="201168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tr-TR" altLang="tr-TR" b="1" dirty="0">
                <a:latin typeface="Century Gothic" panose="020B0502020202020204" pitchFamily="34" charset="0"/>
              </a:rPr>
              <a:t>Hedefe ulaşmak için bir plan yapın. HAFTALIK PLANLARINIZ olsun.</a:t>
            </a:r>
          </a:p>
          <a:p>
            <a:pPr marL="0" indent="0" eaLnBrk="1" hangingPunct="1">
              <a:buNone/>
            </a:pPr>
            <a:r>
              <a:rPr lang="tr-TR" altLang="tr-TR" b="1" dirty="0">
                <a:latin typeface="Century Gothic" panose="020B0502020202020204" pitchFamily="34" charset="0"/>
              </a:rPr>
              <a:t>Plansız asla yola çıkmayın.</a:t>
            </a:r>
          </a:p>
          <a:p>
            <a:pPr marL="0" indent="0" eaLnBrk="1" hangingPunct="1">
              <a:buNone/>
            </a:pPr>
            <a:r>
              <a:rPr lang="tr-TR" altLang="tr-TR" b="1" dirty="0">
                <a:latin typeface="Century Gothic" panose="020B0502020202020204" pitchFamily="34" charset="0"/>
              </a:rPr>
              <a:t>Hangi derse, ne zaman, ne kadar, haftanın hangi günlerinde çalışacağımızı,</a:t>
            </a:r>
          </a:p>
          <a:p>
            <a:pPr marL="0" indent="0" eaLnBrk="1" hangingPunct="1">
              <a:buNone/>
            </a:pPr>
            <a:r>
              <a:rPr lang="tr-TR" altLang="tr-TR" b="1" dirty="0">
                <a:latin typeface="Century Gothic" panose="020B0502020202020204" pitchFamily="34" charset="0"/>
              </a:rPr>
              <a:t>Konu tekrarının zamanını PLANLAYACAĞIZ.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3201CD22-712A-4514-BA31-A4598218E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2370" y="393895"/>
            <a:ext cx="8370276" cy="827772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tr-TR" altLang="tr-TR" b="1" dirty="0"/>
              <a:t>PLANLI ÇALIŞMA: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xmlns="" id="{D6C9BEB3-B7DD-4603-8467-EBB0FC669F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7604" y="1823247"/>
            <a:ext cx="8685041" cy="4450944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altLang="tr-TR" sz="2400" b="1" dirty="0">
                <a:latin typeface="Century Gothic" panose="020B0502020202020204" pitchFamily="34" charset="0"/>
              </a:rPr>
              <a:t>Zamanınızı etkili kullanabilmek için çalışma çizelgelerinizde;</a:t>
            </a:r>
          </a:p>
          <a:p>
            <a:pPr marL="0" indent="0">
              <a:buNone/>
            </a:pPr>
            <a:r>
              <a:rPr lang="tr-TR" altLang="tr-TR" sz="2400" b="1" dirty="0">
                <a:latin typeface="Century Gothic" panose="020B0502020202020204" pitchFamily="34" charset="0"/>
              </a:rPr>
              <a:t>Hangi gün ve saatte, hangi derse çalışacağınız,</a:t>
            </a:r>
          </a:p>
          <a:p>
            <a:pPr marL="0" indent="0">
              <a:buNone/>
            </a:pPr>
            <a:r>
              <a:rPr lang="tr-TR" altLang="tr-TR" sz="2400" b="1" dirty="0">
                <a:latin typeface="Century Gothic" panose="020B0502020202020204" pitchFamily="34" charset="0"/>
              </a:rPr>
              <a:t>Hangi konuyu, hangi gün çalışacağınız ve hangi gün tekrarını yapacağınız,</a:t>
            </a:r>
          </a:p>
          <a:p>
            <a:pPr marL="0" indent="0">
              <a:buNone/>
            </a:pPr>
            <a:r>
              <a:rPr lang="tr-TR" altLang="tr-TR" sz="2400" b="1" dirty="0">
                <a:latin typeface="Century Gothic" panose="020B0502020202020204" pitchFamily="34" charset="0"/>
              </a:rPr>
              <a:t>Haftalık ve aylık tekrarlarınız.</a:t>
            </a:r>
          </a:p>
        </p:txBody>
      </p:sp>
    </p:spTree>
    <p:extLst>
      <p:ext uri="{BB962C8B-B14F-4D97-AF65-F5344CB8AC3E}">
        <p14:creationId xmlns:p14="http://schemas.microsoft.com/office/powerpoint/2010/main" val="2422858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509E251-201A-46CE-8715-AC07B32B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29" y="360280"/>
            <a:ext cx="8342142" cy="1088692"/>
          </a:xfr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tr-TR" dirty="0"/>
              <a:t>PLANI UYGULA 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xmlns="" id="{CF3E922B-CA6F-49D1-A402-6BF1651D2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929" y="1619038"/>
            <a:ext cx="7847268" cy="3923634"/>
          </a:xfrm>
        </p:spPr>
      </p:pic>
    </p:spTree>
    <p:extLst>
      <p:ext uri="{BB962C8B-B14F-4D97-AF65-F5344CB8AC3E}">
        <p14:creationId xmlns:p14="http://schemas.microsoft.com/office/powerpoint/2010/main" val="3136206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DC75576-AC6F-4A86-598A-8C0A2C34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57" y="365760"/>
            <a:ext cx="8482818" cy="1325562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tr-TR" b="1" dirty="0">
                <a:latin typeface="Century Gothic" panose="020B0502020202020204" pitchFamily="34" charset="0"/>
              </a:rPr>
              <a:t>İYİ GÜZEL DE NASIL DERS ÇALIŞMALIYIZ?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B2669790-7F33-4104-5CDF-C44DC8927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182" y="2032783"/>
            <a:ext cx="7484012" cy="4276577"/>
          </a:xfrm>
        </p:spPr>
      </p:pic>
    </p:spTree>
    <p:extLst>
      <p:ext uri="{BB962C8B-B14F-4D97-AF65-F5344CB8AC3E}">
        <p14:creationId xmlns:p14="http://schemas.microsoft.com/office/powerpoint/2010/main" val="3370059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673782F9-1495-488A-8759-683CB5FED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65" y="931984"/>
            <a:ext cx="8870869" cy="49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54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D520F23-6AE8-BE52-27C9-EDAAB3823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348" y="539087"/>
            <a:ext cx="3400535" cy="1584895"/>
          </a:xfrm>
        </p:spPr>
        <p:txBody>
          <a:bodyPr>
            <a:normAutofit/>
          </a:bodyPr>
          <a:lstStyle/>
          <a:p>
            <a:endParaRPr lang="tr-TR"/>
          </a:p>
        </p:txBody>
      </p:sp>
      <p:pic>
        <p:nvPicPr>
          <p:cNvPr id="5" name="Picture 4" descr="Üstte kalem olan takvim sayfası">
            <a:extLst>
              <a:ext uri="{FF2B5EF4-FFF2-40B4-BE49-F238E27FC236}">
                <a16:creationId xmlns:a16="http://schemas.microsoft.com/office/drawing/2014/main" xmlns="" id="{2F6554C5-3F84-02A4-9498-57AFB4016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46" r="21262" b="-1"/>
          <a:stretch/>
        </p:blipFill>
        <p:spPr>
          <a:xfrm>
            <a:off x="0" y="919159"/>
            <a:ext cx="3338069" cy="5008088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83C7635-0A3B-96CB-79E1-C93E56FE0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262" y="2250831"/>
            <a:ext cx="4657087" cy="4068082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Century Gothic" panose="020B0502020202020204" pitchFamily="34" charset="0"/>
              </a:rPr>
              <a:t>Dersi derste iyi dinleyin</a:t>
            </a:r>
          </a:p>
          <a:p>
            <a:r>
              <a:rPr lang="tr-TR" sz="2800" b="1" dirty="0">
                <a:latin typeface="Century Gothic" panose="020B0502020202020204" pitchFamily="34" charset="0"/>
              </a:rPr>
              <a:t>Önemli Yerleri Not Alın</a:t>
            </a:r>
          </a:p>
          <a:p>
            <a:r>
              <a:rPr lang="tr-TR" sz="2800" b="1" dirty="0">
                <a:latin typeface="Century Gothic" panose="020B0502020202020204" pitchFamily="34" charset="0"/>
              </a:rPr>
              <a:t>Yazarak çalışın</a:t>
            </a:r>
          </a:p>
          <a:p>
            <a:r>
              <a:rPr lang="tr-TR" sz="2800" b="1" dirty="0">
                <a:latin typeface="Century Gothic" panose="020B0502020202020204" pitchFamily="34" charset="0"/>
              </a:rPr>
              <a:t>NOT Defterleriniz olsun</a:t>
            </a:r>
          </a:p>
        </p:txBody>
      </p:sp>
    </p:spTree>
    <p:extLst>
      <p:ext uri="{BB962C8B-B14F-4D97-AF65-F5344CB8AC3E}">
        <p14:creationId xmlns:p14="http://schemas.microsoft.com/office/powerpoint/2010/main" val="1798644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3FF2343-DFD3-D38F-25C2-A4A4753A8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8D23BA0-3C53-D38B-39E1-6349BCFC5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>
                <a:latin typeface="Candara" panose="020E0502030303020204" pitchFamily="34" charset="0"/>
              </a:rPr>
              <a:t>KONUYU ÖZÜMSE.</a:t>
            </a:r>
          </a:p>
          <a:p>
            <a:pPr marL="0" indent="0">
              <a:buNone/>
            </a:pPr>
            <a:r>
              <a:rPr lang="tr-TR" sz="2400" b="1" dirty="0">
                <a:latin typeface="Candara" panose="020E0502030303020204" pitchFamily="34" charset="0"/>
              </a:rPr>
              <a:t>Konuyu bilmeyen birine anlatır gibi düşünüp anlatabilirsin</a:t>
            </a:r>
          </a:p>
          <a:p>
            <a:pPr marL="0" indent="0">
              <a:buNone/>
            </a:pPr>
            <a:r>
              <a:rPr lang="tr-TR" sz="2400" b="1" dirty="0">
                <a:latin typeface="Candara" panose="020E0502030303020204" pitchFamily="34" charset="0"/>
              </a:rPr>
              <a:t>Anlatmak en iyi öğrenme şekillerindendir.</a:t>
            </a:r>
          </a:p>
          <a:p>
            <a:pPr marL="0" indent="0">
              <a:buNone/>
            </a:pPr>
            <a:r>
              <a:rPr lang="tr-TR" sz="2400" b="1" dirty="0">
                <a:latin typeface="Candara" panose="020E0502030303020204" pitchFamily="34" charset="0"/>
              </a:rPr>
              <a:t>KONU Özümsendikten sonra SORU çözebilirsin Konuyu bilmeden soru çözmek başarısız olup moralinizin bozulmasına sebep olur.</a:t>
            </a:r>
          </a:p>
          <a:p>
            <a:pPr marL="0" indent="0">
              <a:buNone/>
            </a:pPr>
            <a:endParaRPr lang="tr-TR" sz="24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4042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D520F23-6AE8-BE52-27C9-EDAAB3823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967" y="365760"/>
            <a:ext cx="4498259" cy="1325562"/>
          </a:xfrm>
        </p:spPr>
        <p:txBody>
          <a:bodyPr>
            <a:normAutofit/>
          </a:bodyPr>
          <a:lstStyle/>
          <a:p>
            <a:endParaRPr lang="tr-TR"/>
          </a:p>
        </p:txBody>
      </p:sp>
      <p:pic>
        <p:nvPicPr>
          <p:cNvPr id="5" name="Picture 4" descr="Bir kitabın üzerinde gözlük">
            <a:extLst>
              <a:ext uri="{FF2B5EF4-FFF2-40B4-BE49-F238E27FC236}">
                <a16:creationId xmlns:a16="http://schemas.microsoft.com/office/drawing/2014/main" xmlns="" id="{E7718240-5215-0F74-B5B5-D740BC500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77" r="45809" b="-1"/>
          <a:stretch/>
        </p:blipFill>
        <p:spPr>
          <a:xfrm>
            <a:off x="20" y="10"/>
            <a:ext cx="3489963" cy="685799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83C7635-0A3B-96CB-79E1-C93E56FE0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983" y="1814732"/>
            <a:ext cx="4745662" cy="4365405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Century Gothic" panose="020B0502020202020204" pitchFamily="34" charset="0"/>
              </a:rPr>
              <a:t>30 dk kesintisiz çalışın 30 dakikadan sonra Odağınız dağılmaya başladığında mola verin. </a:t>
            </a:r>
          </a:p>
          <a:p>
            <a:endParaRPr lang="tr-TR" sz="2400" b="1" dirty="0">
              <a:latin typeface="Century Gothic" panose="020B0502020202020204" pitchFamily="34" charset="0"/>
            </a:endParaRPr>
          </a:p>
          <a:p>
            <a:r>
              <a:rPr lang="tr-TR" sz="2400" b="1" dirty="0">
                <a:latin typeface="Century Gothic" panose="020B0502020202020204" pitchFamily="34" charset="0"/>
              </a:rPr>
              <a:t>Çalıştığınız ortamda ders eşyaları dışında DİKKATİNİZİ DAĞITACAK bir şey olmasın</a:t>
            </a:r>
          </a:p>
        </p:txBody>
      </p:sp>
    </p:spTree>
    <p:extLst>
      <p:ext uri="{BB962C8B-B14F-4D97-AF65-F5344CB8AC3E}">
        <p14:creationId xmlns:p14="http://schemas.microsoft.com/office/powerpoint/2010/main" val="4203260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r kitabın üzerinde gözlük">
            <a:extLst>
              <a:ext uri="{FF2B5EF4-FFF2-40B4-BE49-F238E27FC236}">
                <a16:creationId xmlns:a16="http://schemas.microsoft.com/office/drawing/2014/main" xmlns="" id="{E7718240-5215-0F74-B5B5-D740BC500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77" r="45809" b="-1"/>
          <a:stretch/>
        </p:blipFill>
        <p:spPr>
          <a:xfrm>
            <a:off x="20" y="10"/>
            <a:ext cx="3489963" cy="685799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83C7635-0A3B-96CB-79E1-C93E56FE0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102" y="1139483"/>
            <a:ext cx="6302325" cy="5043268"/>
          </a:xfrm>
        </p:spPr>
        <p:txBody>
          <a:bodyPr>
            <a:normAutofit fontScale="55000" lnSpcReduction="20000"/>
          </a:bodyPr>
          <a:lstStyle/>
          <a:p>
            <a:pPr marL="1362075" marR="302895" indent="0">
              <a:lnSpc>
                <a:spcPct val="115399"/>
              </a:lnSpc>
              <a:spcBef>
                <a:spcPts val="95"/>
              </a:spcBef>
              <a:buNone/>
            </a:pPr>
            <a:r>
              <a:rPr lang="tr-TR" sz="4400" b="1" spc="40" dirty="0">
                <a:latin typeface="Century Gothic" panose="020B0502020202020204" pitchFamily="34" charset="0"/>
              </a:rPr>
              <a:t>Çalışma</a:t>
            </a:r>
            <a:r>
              <a:rPr lang="tr-TR" sz="4400" b="1" spc="-330" dirty="0">
                <a:latin typeface="Century Gothic" panose="020B0502020202020204" pitchFamily="34" charset="0"/>
              </a:rPr>
              <a:t> </a:t>
            </a:r>
            <a:r>
              <a:rPr lang="tr-TR" sz="4400" b="1" spc="55" dirty="0">
                <a:latin typeface="Century Gothic" panose="020B0502020202020204" pitchFamily="34" charset="0"/>
              </a:rPr>
              <a:t>yeriniz</a:t>
            </a:r>
            <a:r>
              <a:rPr lang="tr-TR" sz="4400" b="1" spc="-325" dirty="0">
                <a:latin typeface="Century Gothic" panose="020B0502020202020204" pitchFamily="34" charset="0"/>
              </a:rPr>
              <a:t> </a:t>
            </a:r>
            <a:r>
              <a:rPr lang="tr-TR" sz="4400" b="1" spc="20" dirty="0">
                <a:latin typeface="Century Gothic" panose="020B0502020202020204" pitchFamily="34" charset="0"/>
              </a:rPr>
              <a:t>derli</a:t>
            </a:r>
            <a:r>
              <a:rPr lang="tr-TR" sz="4400" b="1" spc="-330" dirty="0">
                <a:latin typeface="Century Gothic" panose="020B0502020202020204" pitchFamily="34" charset="0"/>
              </a:rPr>
              <a:t> </a:t>
            </a:r>
            <a:r>
              <a:rPr lang="tr-TR" sz="4400" b="1" spc="-15" dirty="0">
                <a:latin typeface="Century Gothic" panose="020B0502020202020204" pitchFamily="34" charset="0"/>
              </a:rPr>
              <a:t>toplu,</a:t>
            </a:r>
            <a:r>
              <a:rPr lang="tr-TR" sz="4400" b="1" spc="-325" dirty="0">
                <a:latin typeface="Century Gothic" panose="020B0502020202020204" pitchFamily="34" charset="0"/>
              </a:rPr>
              <a:t> </a:t>
            </a:r>
            <a:r>
              <a:rPr lang="tr-TR" sz="4400" b="1" spc="5" dirty="0">
                <a:latin typeface="Century Gothic" panose="020B0502020202020204" pitchFamily="34" charset="0"/>
              </a:rPr>
              <a:t>sade,</a:t>
            </a:r>
            <a:r>
              <a:rPr lang="tr-TR" sz="4400" b="1" spc="-325" dirty="0">
                <a:latin typeface="Century Gothic" panose="020B0502020202020204" pitchFamily="34" charset="0"/>
              </a:rPr>
              <a:t> </a:t>
            </a:r>
            <a:r>
              <a:rPr lang="tr-TR" sz="4400" b="1" spc="35" dirty="0">
                <a:latin typeface="Century Gothic" panose="020B0502020202020204" pitchFamily="34" charset="0"/>
              </a:rPr>
              <a:t>elden  </a:t>
            </a:r>
            <a:r>
              <a:rPr lang="tr-TR" sz="4400" b="1" spc="55" dirty="0">
                <a:latin typeface="Century Gothic" panose="020B0502020202020204" pitchFamily="34" charset="0"/>
              </a:rPr>
              <a:t>geldiğince</a:t>
            </a:r>
            <a:r>
              <a:rPr lang="tr-TR" sz="4400" b="1" spc="-335" dirty="0">
                <a:latin typeface="Century Gothic" panose="020B0502020202020204" pitchFamily="34" charset="0"/>
              </a:rPr>
              <a:t> </a:t>
            </a:r>
            <a:r>
              <a:rPr lang="tr-TR" sz="4400" b="1" spc="90" dirty="0">
                <a:latin typeface="Century Gothic" panose="020B0502020202020204" pitchFamily="34" charset="0"/>
              </a:rPr>
              <a:t>sabit</a:t>
            </a:r>
            <a:r>
              <a:rPr lang="tr-TR" sz="4400" b="1" spc="-330" dirty="0">
                <a:latin typeface="Century Gothic" panose="020B0502020202020204" pitchFamily="34" charset="0"/>
              </a:rPr>
              <a:t> </a:t>
            </a:r>
            <a:r>
              <a:rPr lang="tr-TR" sz="4400" b="1" spc="95" dirty="0">
                <a:latin typeface="Century Gothic" panose="020B0502020202020204" pitchFamily="34" charset="0"/>
              </a:rPr>
              <a:t>ve</a:t>
            </a:r>
            <a:r>
              <a:rPr lang="tr-TR" sz="4400" b="1" spc="-335" dirty="0">
                <a:latin typeface="Century Gothic" panose="020B0502020202020204" pitchFamily="34" charset="0"/>
              </a:rPr>
              <a:t> </a:t>
            </a:r>
            <a:r>
              <a:rPr lang="tr-TR" sz="4400" b="1" spc="120" dirty="0">
                <a:latin typeface="Century Gothic" panose="020B0502020202020204" pitchFamily="34" charset="0"/>
              </a:rPr>
              <a:t>sakin</a:t>
            </a:r>
            <a:r>
              <a:rPr lang="tr-TR" sz="4400" b="1" spc="-330" dirty="0">
                <a:latin typeface="Century Gothic" panose="020B0502020202020204" pitchFamily="34" charset="0"/>
              </a:rPr>
              <a:t> </a:t>
            </a:r>
            <a:r>
              <a:rPr lang="tr-TR" sz="4400" b="1" spc="-10" dirty="0">
                <a:latin typeface="Century Gothic" panose="020B0502020202020204" pitchFamily="34" charset="0"/>
              </a:rPr>
              <a:t>olmalı!</a:t>
            </a:r>
          </a:p>
          <a:p>
            <a:pPr marL="1362075" marR="302895" indent="0">
              <a:lnSpc>
                <a:spcPct val="115399"/>
              </a:lnSpc>
              <a:spcBef>
                <a:spcPts val="95"/>
              </a:spcBef>
              <a:buNone/>
            </a:pPr>
            <a:endParaRPr lang="tr-TR" sz="4400" b="1" spc="4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362075" marR="302895" indent="0">
              <a:lnSpc>
                <a:spcPct val="115399"/>
              </a:lnSpc>
              <a:spcBef>
                <a:spcPts val="95"/>
              </a:spcBef>
              <a:buNone/>
            </a:pPr>
            <a:r>
              <a:rPr lang="tr-TR" sz="4400" b="1" spc="40" dirty="0">
                <a:solidFill>
                  <a:srgbClr val="000000"/>
                </a:solidFill>
                <a:latin typeface="Century Gothic" panose="020B0502020202020204" pitchFamily="34" charset="0"/>
              </a:rPr>
              <a:t>Çalışma</a:t>
            </a:r>
            <a:r>
              <a:rPr lang="tr-TR" sz="4400" b="1" spc="-335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tr-TR" sz="4400" b="1" spc="40" dirty="0">
                <a:solidFill>
                  <a:srgbClr val="000000"/>
                </a:solidFill>
                <a:latin typeface="Century Gothic" panose="020B0502020202020204" pitchFamily="34" charset="0"/>
              </a:rPr>
              <a:t>ortamınızı</a:t>
            </a:r>
            <a:r>
              <a:rPr lang="tr-TR" sz="4400" b="1" spc="-33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tr-TR" sz="4400" b="1" spc="140" dirty="0">
                <a:solidFill>
                  <a:srgbClr val="000000"/>
                </a:solidFill>
                <a:latin typeface="Century Gothic" panose="020B0502020202020204" pitchFamily="34" charset="0"/>
              </a:rPr>
              <a:t>sık</a:t>
            </a:r>
            <a:r>
              <a:rPr lang="tr-TR" sz="4400" b="1" spc="-33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tr-TR" sz="4400" b="1" spc="140" dirty="0">
                <a:solidFill>
                  <a:srgbClr val="000000"/>
                </a:solidFill>
                <a:latin typeface="Century Gothic" panose="020B0502020202020204" pitchFamily="34" charset="0"/>
              </a:rPr>
              <a:t>sık</a:t>
            </a:r>
            <a:r>
              <a:rPr lang="tr-TR" sz="4400" b="1" spc="-33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tr-TR" sz="4400" b="1" spc="40" dirty="0">
                <a:solidFill>
                  <a:srgbClr val="000000"/>
                </a:solidFill>
                <a:latin typeface="Century Gothic" panose="020B0502020202020204" pitchFamily="34" charset="0"/>
              </a:rPr>
              <a:t>havalandırın!</a:t>
            </a:r>
          </a:p>
          <a:p>
            <a:pPr marL="1362075" marR="302895" indent="0">
              <a:lnSpc>
                <a:spcPct val="115399"/>
              </a:lnSpc>
              <a:spcBef>
                <a:spcPts val="95"/>
              </a:spcBef>
              <a:buNone/>
            </a:pPr>
            <a:endParaRPr lang="tr-TR" sz="4400" b="1" spc="4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362075" marR="302895" indent="0">
              <a:lnSpc>
                <a:spcPct val="115399"/>
              </a:lnSpc>
              <a:spcBef>
                <a:spcPts val="95"/>
              </a:spcBef>
              <a:buNone/>
            </a:pPr>
            <a:r>
              <a:rPr lang="tr-TR" sz="4400" b="1" spc="45" dirty="0" err="1">
                <a:latin typeface="Century Gothic" panose="020B0502020202020204" pitchFamily="34" charset="0"/>
              </a:rPr>
              <a:t>Tv</a:t>
            </a:r>
            <a:r>
              <a:rPr lang="tr-TR" sz="4400" b="1" spc="45" dirty="0">
                <a:latin typeface="Century Gothic" panose="020B0502020202020204" pitchFamily="34" charset="0"/>
              </a:rPr>
              <a:t> </a:t>
            </a:r>
            <a:r>
              <a:rPr lang="tr-TR" sz="4400" b="1" spc="60" dirty="0">
                <a:latin typeface="Century Gothic" panose="020B0502020202020204" pitchFamily="34" charset="0"/>
              </a:rPr>
              <a:t>karşısında, </a:t>
            </a:r>
            <a:r>
              <a:rPr lang="tr-TR" sz="4400" b="1" spc="70" dirty="0">
                <a:latin typeface="Century Gothic" panose="020B0502020202020204" pitchFamily="34" charset="0"/>
              </a:rPr>
              <a:t>gürültülü </a:t>
            </a:r>
            <a:r>
              <a:rPr lang="tr-TR" sz="4400" b="1" spc="50" dirty="0">
                <a:latin typeface="Century Gothic" panose="020B0502020202020204" pitchFamily="34" charset="0"/>
              </a:rPr>
              <a:t>kalabalık </a:t>
            </a:r>
            <a:r>
              <a:rPr lang="tr-TR" sz="4400" b="1" dirty="0">
                <a:latin typeface="Century Gothic" panose="020B0502020202020204" pitchFamily="34" charset="0"/>
              </a:rPr>
              <a:t>aile  </a:t>
            </a:r>
            <a:r>
              <a:rPr lang="tr-TR" sz="4400" b="1" spc="50" dirty="0">
                <a:latin typeface="Century Gothic" panose="020B0502020202020204" pitchFamily="34" charset="0"/>
              </a:rPr>
              <a:t>ortamlarında</a:t>
            </a:r>
            <a:r>
              <a:rPr lang="tr-TR" sz="4400" b="1" spc="-325" dirty="0">
                <a:latin typeface="Century Gothic" panose="020B0502020202020204" pitchFamily="34" charset="0"/>
              </a:rPr>
              <a:t> </a:t>
            </a:r>
            <a:r>
              <a:rPr lang="tr-TR" sz="4400" b="1" spc="110" dirty="0">
                <a:latin typeface="Century Gothic" panose="020B0502020202020204" pitchFamily="34" charset="0"/>
              </a:rPr>
              <a:t>ders</a:t>
            </a:r>
            <a:r>
              <a:rPr lang="tr-TR" sz="4400" b="1" spc="-320" dirty="0">
                <a:latin typeface="Century Gothic" panose="020B0502020202020204" pitchFamily="34" charset="0"/>
              </a:rPr>
              <a:t> </a:t>
            </a:r>
            <a:r>
              <a:rPr lang="tr-TR" sz="4400" b="1" spc="65" dirty="0">
                <a:latin typeface="Century Gothic" panose="020B0502020202020204" pitchFamily="34" charset="0"/>
              </a:rPr>
              <a:t>çalışmak</a:t>
            </a:r>
            <a:r>
              <a:rPr lang="tr-TR" sz="4400" b="1" spc="-320" dirty="0">
                <a:latin typeface="Century Gothic" panose="020B0502020202020204" pitchFamily="34" charset="0"/>
              </a:rPr>
              <a:t> </a:t>
            </a:r>
            <a:r>
              <a:rPr lang="tr-TR" sz="4400" b="1" spc="40" dirty="0">
                <a:latin typeface="Century Gothic" panose="020B0502020202020204" pitchFamily="34" charset="0"/>
              </a:rPr>
              <a:t>dikkatimizi  </a:t>
            </a:r>
            <a:r>
              <a:rPr lang="tr-TR" sz="4400" b="1" spc="90" dirty="0">
                <a:latin typeface="Century Gothic" panose="020B0502020202020204" pitchFamily="34" charset="0"/>
              </a:rPr>
              <a:t>ve</a:t>
            </a:r>
            <a:r>
              <a:rPr lang="tr-TR" sz="4400" b="1" spc="-335" dirty="0">
                <a:latin typeface="Century Gothic" panose="020B0502020202020204" pitchFamily="34" charset="0"/>
              </a:rPr>
              <a:t> </a:t>
            </a:r>
            <a:r>
              <a:rPr lang="tr-TR" sz="4400" b="1" spc="30" dirty="0">
                <a:latin typeface="Century Gothic" panose="020B0502020202020204" pitchFamily="34" charset="0"/>
              </a:rPr>
              <a:t>verimli</a:t>
            </a:r>
            <a:r>
              <a:rPr lang="tr-TR" sz="4400" b="1" spc="-330" dirty="0">
                <a:latin typeface="Century Gothic" panose="020B0502020202020204" pitchFamily="34" charset="0"/>
              </a:rPr>
              <a:t> </a:t>
            </a:r>
            <a:r>
              <a:rPr lang="tr-TR" sz="4400" b="1" spc="35" dirty="0">
                <a:latin typeface="Century Gothic" panose="020B0502020202020204" pitchFamily="34" charset="0"/>
              </a:rPr>
              <a:t>çalışmamızı</a:t>
            </a:r>
            <a:r>
              <a:rPr lang="tr-TR" sz="4400" b="1" spc="-335" dirty="0">
                <a:latin typeface="Century Gothic" panose="020B0502020202020204" pitchFamily="34" charset="0"/>
              </a:rPr>
              <a:t> </a:t>
            </a:r>
            <a:r>
              <a:rPr lang="tr-TR" sz="4400" b="1" spc="75" dirty="0">
                <a:latin typeface="Century Gothic" panose="020B0502020202020204" pitchFamily="34" charset="0"/>
              </a:rPr>
              <a:t>düşürür!</a:t>
            </a:r>
          </a:p>
          <a:p>
            <a:endParaRPr lang="tr-TR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29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AD655F3-EB64-F69B-D445-6836DBF72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</p:spPr>
        <p:txBody>
          <a:bodyPr>
            <a:normAutofit/>
          </a:bodyPr>
          <a:lstStyle/>
          <a:p>
            <a:r>
              <a:rPr lang="tr-TR" b="1" dirty="0"/>
              <a:t>FARKLI KAYNAKLARDAN YARARLANIN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C8A2D8F-265A-AD89-7837-52D50B6A5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933575"/>
            <a:ext cx="5384058" cy="42465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tr-TR" sz="2400" b="1" dirty="0">
                <a:latin typeface="Century Gothic" panose="020B0502020202020204" pitchFamily="34" charset="0"/>
              </a:rPr>
              <a:t>Çalıştığınız dersle ilgili, anlamakta güçlük çektiğiniz konu olduğunda değişik kaynaklardan yararlanın. </a:t>
            </a:r>
          </a:p>
          <a:p>
            <a:pPr marL="0" indent="0">
              <a:buNone/>
            </a:pPr>
            <a:r>
              <a:rPr lang="tr-TR" sz="2400" b="1" dirty="0">
                <a:latin typeface="Century Gothic" panose="020B0502020202020204" pitchFamily="34" charset="0"/>
              </a:rPr>
              <a:t>Youtube gibi</a:t>
            </a:r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7" name="Graphic 6" descr="Sınıf">
            <a:extLst>
              <a:ext uri="{FF2B5EF4-FFF2-40B4-BE49-F238E27FC236}">
                <a16:creationId xmlns:a16="http://schemas.microsoft.com/office/drawing/2014/main" xmlns="" id="{376C4F8C-6E8F-7FAF-DA53-ACCE0ED6C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38535" y="3429000"/>
            <a:ext cx="3605465" cy="360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92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AD655F3-EB64-F69B-D445-6836DBF72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967" y="365760"/>
            <a:ext cx="4498259" cy="1325562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pic>
        <p:nvPicPr>
          <p:cNvPr id="5" name="Picture 4" descr="Net arka plan üzerinde bir büyüteç">
            <a:extLst>
              <a:ext uri="{FF2B5EF4-FFF2-40B4-BE49-F238E27FC236}">
                <a16:creationId xmlns:a16="http://schemas.microsoft.com/office/drawing/2014/main" xmlns="" id="{3625F3B6-9BB6-1624-482D-08E4A371E7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55" r="19876" b="-1"/>
          <a:stretch/>
        </p:blipFill>
        <p:spPr>
          <a:xfrm>
            <a:off x="20" y="10"/>
            <a:ext cx="3489963" cy="685799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C8A2D8F-265A-AD89-7837-52D50B6A5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967" y="2005739"/>
            <a:ext cx="4511678" cy="41743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tr-TR" sz="5400" b="1" dirty="0">
                <a:latin typeface="Century Gothic" panose="020B0502020202020204" pitchFamily="34" charset="0"/>
              </a:rPr>
              <a:t>ÇIKMIŞ SORULARI ÇÖZ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0440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400" dirty="0">
                <a:latin typeface="Britannic Bold" pitchFamily="34" charset="0"/>
              </a:rPr>
              <a:t>UNUTMAYIN</a:t>
            </a:r>
            <a:r>
              <a:rPr lang="tr-TR" sz="4400" dirty="0" smtClean="0">
                <a:latin typeface="Britannic Bold" pitchFamily="34" charset="0"/>
              </a:rPr>
              <a:t>..!</a:t>
            </a:r>
            <a:endParaRPr lang="tr-TR" sz="4400" dirty="0">
              <a:latin typeface="Britannic Bold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5218" y="1872868"/>
            <a:ext cx="6446520" cy="4351337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endParaRPr lang="tr-TR" sz="3600" b="1" dirty="0" smtClean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tr-TR" sz="3600" b="1" dirty="0" smtClean="0">
                <a:latin typeface="Comic Sans MS" pitchFamily="66" charset="0"/>
              </a:rPr>
              <a:t>Öğrenilen </a:t>
            </a:r>
            <a:r>
              <a:rPr lang="tr-TR" sz="3600" b="1" dirty="0">
                <a:latin typeface="Comic Sans MS" pitchFamily="66" charset="0"/>
              </a:rPr>
              <a:t>bir bilginin;</a:t>
            </a:r>
          </a:p>
          <a:p>
            <a:pPr>
              <a:buFontTx/>
              <a:buNone/>
            </a:pPr>
            <a:r>
              <a:rPr lang="tr-TR" sz="3600" b="1" dirty="0" smtClean="0">
                <a:latin typeface="Comic Sans MS" pitchFamily="66" charset="0"/>
              </a:rPr>
              <a:t>1 Saat </a:t>
            </a:r>
            <a:r>
              <a:rPr lang="tr-TR" sz="3600" b="1" dirty="0">
                <a:latin typeface="Comic Sans MS" pitchFamily="66" charset="0"/>
              </a:rPr>
              <a:t>içinde %70 ini</a:t>
            </a:r>
          </a:p>
          <a:p>
            <a:pPr>
              <a:buFontTx/>
              <a:buNone/>
            </a:pPr>
            <a:r>
              <a:rPr lang="tr-TR" sz="3600" b="1" dirty="0" smtClean="0">
                <a:latin typeface="Comic Sans MS" pitchFamily="66" charset="0"/>
              </a:rPr>
              <a:t>24 </a:t>
            </a:r>
            <a:r>
              <a:rPr lang="tr-TR" sz="3600" b="1" dirty="0">
                <a:latin typeface="Comic Sans MS" pitchFamily="66" charset="0"/>
              </a:rPr>
              <a:t>saatte ise %80 </a:t>
            </a:r>
            <a:r>
              <a:rPr lang="tr-TR" sz="3600" b="1" dirty="0" err="1">
                <a:latin typeface="Comic Sans MS" pitchFamily="66" charset="0"/>
              </a:rPr>
              <a:t>nini</a:t>
            </a:r>
            <a:endParaRPr lang="tr-TR" sz="3600" b="1" dirty="0">
              <a:latin typeface="Comic Sans MS" pitchFamily="66" charset="0"/>
            </a:endParaRPr>
          </a:p>
          <a:p>
            <a:pPr>
              <a:buFontTx/>
              <a:buNone/>
            </a:pPr>
            <a:endParaRPr lang="tr-TR" sz="3600" b="1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tr-TR" sz="3600" b="1" dirty="0" smtClean="0">
                <a:latin typeface="Comic Sans MS" pitchFamily="66" charset="0"/>
              </a:rPr>
              <a:t>UNUTUYORUZ</a:t>
            </a:r>
            <a:r>
              <a:rPr lang="tr-TR" sz="3600" b="1" dirty="0">
                <a:latin typeface="Comic Sans MS" pitchFamily="66" charset="0"/>
              </a:rPr>
              <a:t>...</a:t>
            </a:r>
          </a:p>
          <a:p>
            <a:pPr>
              <a:buFontTx/>
              <a:buNone/>
            </a:pPr>
            <a:r>
              <a:rPr lang="tr-TR" sz="3600" b="1" dirty="0">
                <a:latin typeface="Comic Sans MS" pitchFamily="66" charset="0"/>
              </a:rPr>
              <a:t>					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xmlns="" id="{781F57DC-FF0B-49DE-95A6-F940C0A28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1692" y="677861"/>
            <a:ext cx="8384344" cy="1221277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tr-TR" altLang="tr-TR" sz="3400" b="1" dirty="0"/>
              <a:t>UNUTMAMAK İÇİN NE YAPMALIYIM? 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xmlns="" id="{6413B907-9FD7-40B5-8302-8D43DCBD98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1691" y="2250831"/>
            <a:ext cx="8482820" cy="392930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tr-TR" altLang="tr-TR" dirty="0"/>
              <a:t> </a:t>
            </a:r>
            <a:endParaRPr lang="tr-TR" altLang="tr-TR" sz="2400" dirty="0"/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tr-TR" altLang="tr-TR" sz="2800" b="1" dirty="0">
                <a:latin typeface="Candara Light" panose="020E0502030303020204" pitchFamily="34" charset="0"/>
              </a:rPr>
              <a:t>1- Not tutmak (Dersi Dinle ve Not Al)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tr-TR" altLang="tr-TR" sz="2800" b="1" dirty="0">
                <a:latin typeface="Candara Light" panose="020E0502030303020204" pitchFamily="34" charset="0"/>
              </a:rPr>
              <a:t>2- Düzenli tekrar Yapmak (Üzerinde Sık sık konuşmak)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tr-TR" altLang="tr-TR" sz="2800" b="1" dirty="0">
                <a:latin typeface="Candara Light" panose="020E0502030303020204" pitchFamily="34" charset="0"/>
              </a:rPr>
              <a:t>3- Yatmadan önce gözden geçirmek</a:t>
            </a:r>
          </a:p>
          <a:p>
            <a:pPr marL="0" lvl="0" indent="0">
              <a:lnSpc>
                <a:spcPct val="90000"/>
              </a:lnSpc>
              <a:buClr>
                <a:srgbClr val="000000"/>
              </a:buClr>
              <a:buNone/>
            </a:pPr>
            <a:r>
              <a:rPr lang="tr-TR" altLang="tr-TR" sz="2800" b="1" dirty="0">
                <a:latin typeface="Candara Light" panose="020E0502030303020204" pitchFamily="34" charset="0"/>
              </a:rPr>
              <a:t>4- Konuyu başkasına anlatmak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tr-TR" altLang="tr-TR" sz="2800" b="1" dirty="0">
                <a:latin typeface="Candara Light" panose="020E0502030303020204" pitchFamily="34" charset="0"/>
              </a:rPr>
              <a:t>5-Öğrendiğimiz konuyu uygulamak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tr-TR" altLang="tr-TR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tr-TR" altLang="tr-TR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tr-TR" altLang="tr-TR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tr-TR" altLang="tr-TR" dirty="0">
              <a:solidFill>
                <a:schemeClr val="tx2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D72088E0-479D-4A98-9C55-EDC790E8FC5E}"/>
              </a:ext>
            </a:extLst>
          </p:cNvPr>
          <p:cNvSpPr txBox="1"/>
          <p:nvPr/>
        </p:nvSpPr>
        <p:spPr>
          <a:xfrm rot="1412236">
            <a:off x="7706063" y="14852"/>
            <a:ext cx="5745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0" dirty="0">
                <a:solidFill>
                  <a:srgbClr val="C00000"/>
                </a:solidFill>
              </a:rPr>
              <a:t>!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0815ED83-6913-4A37-9113-992D77E94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59645">
            <a:off x="6159767" y="-676155"/>
            <a:ext cx="2800676" cy="392930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2385F675-A169-4FFE-BED9-128E1C162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22608">
            <a:off x="5774642" y="-1048265"/>
            <a:ext cx="2774216" cy="40796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animBg="1"/>
      <p:bldP spid="18739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85590" y="572878"/>
            <a:ext cx="8097398" cy="29084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>
                <a:solidFill>
                  <a:schemeClr val="hlink"/>
                </a:solidFill>
                <a:latin typeface="Arial Black" pitchFamily="34" charset="0"/>
                <a:cs typeface="Times New Roman" pitchFamily="18" charset="0"/>
              </a:rPr>
              <a:t>  Tekrarlar kar topuna benzer. Tepeden aşağıya yuvarlandıkça büyür, büyüdükçe hızı artar.</a:t>
            </a:r>
            <a:endParaRPr lang="tr-TR" sz="2400" dirty="0">
              <a:latin typeface="Arial Black" pitchFamily="34" charset="0"/>
            </a:endParaRPr>
          </a:p>
        </p:txBody>
      </p:sp>
      <p:pic>
        <p:nvPicPr>
          <p:cNvPr id="4" name="3 Resim" descr="a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84" y="1992607"/>
            <a:ext cx="5960929" cy="39763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xmlns="" id="{37BDF501-7A64-4659-A1FA-00C378F39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711" y="545757"/>
            <a:ext cx="8651630" cy="1139825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ctr" eaLnBrk="1" hangingPunct="1"/>
            <a:r>
              <a:rPr lang="tr-TR" altLang="tr-TR" sz="3200" b="1" dirty="0">
                <a:latin typeface="Arial Black" panose="020B0A04020102020204" pitchFamily="34" charset="0"/>
              </a:rPr>
              <a:t>SİSTEMLİ BİR TEKRAR PROGRAMI GELİŞTİRİN!!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B5F5B32-8CD6-4726-99FE-7DC2701E8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36" y="2049519"/>
            <a:ext cx="7390228" cy="439619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68FD5F8E-3CA8-4AAB-A474-45F326F79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6" y="875075"/>
            <a:ext cx="8792308" cy="51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68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556AF9C-92EF-CF70-3B87-EE29F602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74" y="365760"/>
            <a:ext cx="4498258" cy="1325562"/>
          </a:xfrm>
        </p:spPr>
        <p:txBody>
          <a:bodyPr>
            <a:normAutofit/>
          </a:bodyPr>
          <a:lstStyle/>
          <a:p>
            <a:r>
              <a:rPr lang="tr-TR" dirty="0"/>
              <a:t>KENDİNİZİ ÖDÜLLENDİRİN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0C2BF78-EE5B-49C7-ADD9-58CDBD13E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85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B4EB04B-9EB7-FBC5-78BF-BA619F1F6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354" y="2005738"/>
            <a:ext cx="4745662" cy="4310655"/>
          </a:xfrm>
        </p:spPr>
        <p:txBody>
          <a:bodyPr>
            <a:normAutofit lnSpcReduction="10000"/>
          </a:bodyPr>
          <a:lstStyle/>
          <a:p>
            <a:r>
              <a:rPr lang="tr-TR" sz="2000" dirty="0">
                <a:latin typeface="Arial Black" panose="020B0A04020102020204" pitchFamily="34" charset="0"/>
              </a:rPr>
              <a:t>Çalışmalarınız sonucunda istediğiniz hedefe ulaştıkça kendinize küçük ödüller verin. </a:t>
            </a:r>
          </a:p>
          <a:p>
            <a:r>
              <a:rPr lang="tr-TR" sz="2000" dirty="0">
                <a:latin typeface="Arial Black" panose="020B0A04020102020204" pitchFamily="34" charset="0"/>
              </a:rPr>
              <a:t>Örneğin; kendinize ‘bugünkü hedeflerimi gerçekleştirirsem uyumadan önce film izleyeceğim’, ‘çalıştığım bölümü bitirince, bir kahve içeceğim’ veya ‘bu üç sayfayı bitirmeden arkadaşlarımla çıkmayacağım ’ gibi kurallar ve ödüller  koyduğunuzda çalışma isteğiniz artacak ve çalışmalarınızda süreklilik sağlanacaktır.</a:t>
            </a:r>
          </a:p>
          <a:p>
            <a:endParaRPr lang="tr-TR" dirty="0"/>
          </a:p>
        </p:txBody>
      </p:sp>
      <p:pic>
        <p:nvPicPr>
          <p:cNvPr id="5" name="Picture 4" descr="Mükemmel eğlence atıştırmalığı">
            <a:extLst>
              <a:ext uri="{FF2B5EF4-FFF2-40B4-BE49-F238E27FC236}">
                <a16:creationId xmlns:a16="http://schemas.microsoft.com/office/drawing/2014/main" xmlns="" id="{D7601392-656A-BD4B-9262-2AD7ED7CD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37" r="27794" b="-1"/>
          <a:stretch/>
        </p:blipFill>
        <p:spPr>
          <a:xfrm>
            <a:off x="5654016" y="10"/>
            <a:ext cx="34899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36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/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TATVAN REHBERLİK VE ARAŞTIRMA MERKEZİ</a:t>
            </a:r>
            <a:endParaRPr/>
          </a:p>
        </p:txBody>
      </p:sp>
      <p:pic>
        <p:nvPicPr>
          <p:cNvPr id="222" name="Google Shape;222;p33" descr="is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977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32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başarı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091" y="396609"/>
            <a:ext cx="6875684" cy="5938091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16CA2DC7-8FCE-4C14-BCA2-BC8406304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91" y="951592"/>
            <a:ext cx="8898617" cy="495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8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A2B3D848-E0F2-465B-F7FF-C2AA37A32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7248"/>
            <a:ext cx="9144000" cy="2372056"/>
          </a:xfrm>
          <a:prstGeom prst="rect">
            <a:avLst/>
          </a:prstGeom>
        </p:spPr>
      </p:pic>
      <p:sp>
        <p:nvSpPr>
          <p:cNvPr id="8" name="Başlık 7">
            <a:extLst>
              <a:ext uri="{FF2B5EF4-FFF2-40B4-BE49-F238E27FC236}">
                <a16:creationId xmlns:a16="http://schemas.microsoft.com/office/drawing/2014/main" xmlns="" id="{D2FEA971-B5B6-76F0-BC9E-5CB475AF4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47447"/>
            <a:ext cx="9143999" cy="762854"/>
          </a:xfrm>
          <a:solidFill>
            <a:srgbClr val="002060">
              <a:alpha val="87000"/>
            </a:srgbClr>
          </a:solidFill>
          <a:effectLst>
            <a:softEdge rad="0"/>
          </a:effectLst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DİNLEDİĞİNİZ İÇİN</a:t>
            </a:r>
          </a:p>
        </p:txBody>
      </p:sp>
    </p:spTree>
    <p:extLst>
      <p:ext uri="{BB962C8B-B14F-4D97-AF65-F5344CB8AC3E}">
        <p14:creationId xmlns:p14="http://schemas.microsoft.com/office/powerpoint/2010/main" val="4173099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CC9866FA-6625-4050-BEC5-900DD5DDE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8" y="1203209"/>
            <a:ext cx="3886674" cy="4078532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E380D72C-15C1-4900-AA7A-D5B02B8DAE63}"/>
              </a:ext>
            </a:extLst>
          </p:cNvPr>
          <p:cNvSpPr txBox="1"/>
          <p:nvPr/>
        </p:nvSpPr>
        <p:spPr>
          <a:xfrm>
            <a:off x="4346918" y="1025163"/>
            <a:ext cx="4539874" cy="4462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endParaRPr lang="tr-TR" sz="18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r>
              <a:rPr lang="sv-SE" sz="32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Çoğu insan zekaya inanır, ben</a:t>
            </a:r>
          </a:p>
          <a:p>
            <a:pPr lvl="1"/>
            <a:r>
              <a:rPr lang="tr-TR" sz="32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inanmıyorum.</a:t>
            </a:r>
          </a:p>
          <a:p>
            <a:pPr lvl="1"/>
            <a:r>
              <a:rPr lang="tr-TR" sz="32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Bizi birbirimizden ayıran emektir.</a:t>
            </a:r>
          </a:p>
          <a:p>
            <a:pPr lvl="1"/>
            <a:r>
              <a:rPr lang="tr-TR" sz="32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Ben çalışmaya inanıyorum.</a:t>
            </a:r>
            <a:endParaRPr lang="tr-TR" sz="3200" b="0" i="0" u="none" strike="noStrike" baseline="0" dirty="0">
              <a:solidFill>
                <a:srgbClr val="000000"/>
              </a:solidFill>
              <a:latin typeface="T3Font_3"/>
            </a:endParaRPr>
          </a:p>
          <a:p>
            <a:pPr algn="l"/>
            <a:endParaRPr lang="tr-TR" sz="1600" b="0" i="0" u="none" strike="noStrike" baseline="0" dirty="0">
              <a:solidFill>
                <a:srgbClr val="000000"/>
              </a:solidFill>
              <a:latin typeface="T3Font_3"/>
            </a:endParaRPr>
          </a:p>
          <a:p>
            <a:pPr algn="l"/>
            <a:r>
              <a:rPr lang="tr-TR" sz="1600" b="0" i="0" u="none" strike="noStrike" baseline="0" dirty="0">
                <a:solidFill>
                  <a:srgbClr val="740C0C"/>
                </a:solidFill>
                <a:highlight>
                  <a:srgbClr val="808080"/>
                </a:highlight>
                <a:latin typeface="Century Gothic" panose="020B0502020202020204" pitchFamily="34" charset="0"/>
              </a:rPr>
              <a:t>AZİZ SANCAR</a:t>
            </a:r>
          </a:p>
          <a:p>
            <a:pPr algn="l"/>
            <a:endParaRPr lang="tr-TR" sz="1200" dirty="0">
              <a:solidFill>
                <a:srgbClr val="740C0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90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407624" y="242371"/>
            <a:ext cx="76016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>
              <a:latin typeface="Arial Black" pitchFamily="34" charset="0"/>
              <a:cs typeface="Times New Roman" pitchFamily="18" charset="0"/>
            </a:endParaRPr>
          </a:p>
          <a:p>
            <a:r>
              <a:rPr lang="tr-TR" dirty="0" smtClean="0">
                <a:latin typeface="Arial Black" pitchFamily="34" charset="0"/>
                <a:cs typeface="Times New Roman" pitchFamily="18" charset="0"/>
              </a:rPr>
              <a:t>LGS, YKS, KPSS gibi sınavlar zekayı değil çalışmayı ölçer.</a:t>
            </a:r>
          </a:p>
          <a:p>
            <a:endParaRPr lang="tr-TR" dirty="0" smtClean="0">
              <a:latin typeface="Arial Black" pitchFamily="34" charset="0"/>
              <a:cs typeface="Times New Roman" pitchFamily="18" charset="0"/>
            </a:endParaRPr>
          </a:p>
          <a:p>
            <a:r>
              <a:rPr lang="tr-TR" dirty="0" smtClean="0">
                <a:latin typeface="Arial Black" pitchFamily="34" charset="0"/>
                <a:cs typeface="Times New Roman" pitchFamily="18" charset="0"/>
              </a:rPr>
              <a:t>Bu sınavları zekiler değil düzenli ve sistemli çalışanlar </a:t>
            </a:r>
          </a:p>
          <a:p>
            <a:r>
              <a:rPr lang="tr-TR" dirty="0" smtClean="0">
                <a:latin typeface="Arial Black" pitchFamily="34" charset="0"/>
                <a:cs typeface="Times New Roman" pitchFamily="18" charset="0"/>
              </a:rPr>
              <a:t>Kazanacaklar.</a:t>
            </a:r>
          </a:p>
          <a:p>
            <a:endParaRPr lang="tr-TR" dirty="0" smtClean="0">
              <a:latin typeface="Arial Black" pitchFamily="34" charset="0"/>
              <a:cs typeface="Times New Roman" pitchFamily="18" charset="0"/>
            </a:endParaRPr>
          </a:p>
          <a:p>
            <a:endParaRPr lang="tr-TR" dirty="0" smtClean="0">
              <a:latin typeface="Arial Black" pitchFamily="34" charset="0"/>
              <a:cs typeface="Times New Roman" pitchFamily="18" charset="0"/>
            </a:endParaRPr>
          </a:p>
          <a:p>
            <a:r>
              <a:rPr lang="tr-TR" dirty="0" smtClean="0">
                <a:latin typeface="Arial Black" pitchFamily="34" charset="0"/>
                <a:cs typeface="Times New Roman" pitchFamily="18" charset="0"/>
              </a:rPr>
              <a:t>“BAŞARIYA GİDEN YOL ÇOK ÇALIŞMAKTAN DEĞİL, SİSTEMLİ ÇALIŞMAKTAN GEÇER “</a:t>
            </a:r>
            <a:endParaRPr lang="tr-TR" dirty="0">
              <a:latin typeface="Arial Black" pitchFamily="34" charset="0"/>
            </a:endParaRPr>
          </a:p>
        </p:txBody>
      </p:sp>
      <p:pic>
        <p:nvPicPr>
          <p:cNvPr id="3" name="2 Resim" descr="resized_c6afb-4a67408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958" y="3229204"/>
            <a:ext cx="6096000" cy="3419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başarı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52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xmlns="" id="{F3ED58DA-6B8C-4D68-87EA-83BA41546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99" y="2548219"/>
            <a:ext cx="6437239" cy="412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47" name="Text Box 3">
            <a:extLst>
              <a:ext uri="{FF2B5EF4-FFF2-40B4-BE49-F238E27FC236}">
                <a16:creationId xmlns:a16="http://schemas.microsoft.com/office/drawing/2014/main" xmlns="" id="{94B1B453-FB2D-4254-930B-F4C760333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51" y="283307"/>
            <a:ext cx="8525022" cy="206210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b="1" dirty="0">
                <a:latin typeface="Arial" panose="020B0604020202020204" pitchFamily="34" charset="0"/>
              </a:rPr>
              <a:t>ÇALIŞMANIN BENİM İÇİN NE KADAR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b="1" dirty="0">
                <a:latin typeface="Arial" panose="020B0604020202020204" pitchFamily="34" charset="0"/>
              </a:rPr>
              <a:t>ÖNEMLİ OLDUĞUNU BİLİYORUM,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b="1" dirty="0">
                <a:latin typeface="Arial" panose="020B0604020202020204" pitchFamily="34" charset="0"/>
              </a:rPr>
              <a:t>AMA ÇALIŞAMIYORUM !...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AE15AD62-220E-4093-A0F2-124FAB255AB4}"/>
              </a:ext>
            </a:extLst>
          </p:cNvPr>
          <p:cNvSpPr txBox="1"/>
          <p:nvPr/>
        </p:nvSpPr>
        <p:spPr>
          <a:xfrm>
            <a:off x="239151" y="1536174"/>
            <a:ext cx="8595360" cy="37856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tr-TR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tr-TR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tr-TR" sz="2800" b="1" i="0" dirty="0">
                <a:effectLst/>
                <a:latin typeface="Candara Light" panose="020E0502030303020204" pitchFamily="34" charset="0"/>
              </a:rPr>
              <a:t>Yapılan araştırmalar, başarılı öğrencilerin bile yanlış ve kusurlu ders çalışma teknik, tavır ve alışkanlıklarına sahip olduklarını göstermektedir. </a:t>
            </a:r>
          </a:p>
          <a:p>
            <a:endParaRPr lang="tr-TR" sz="2800" b="1" i="0" dirty="0">
              <a:effectLst/>
              <a:latin typeface="Candara Light" panose="020E0502030303020204" pitchFamily="34" charset="0"/>
            </a:endParaRPr>
          </a:p>
          <a:p>
            <a:r>
              <a:rPr lang="tr-TR" sz="2800" b="1" i="0" dirty="0">
                <a:effectLst/>
                <a:latin typeface="Candara Light" panose="020E0502030303020204" pitchFamily="34" charset="0"/>
              </a:rPr>
              <a:t>Okul başarısızlıklarının çoğunda yanlış ders çalışma teknik, alışkanlık ve tutumlarının payı büyüktür. </a:t>
            </a:r>
          </a:p>
          <a:p>
            <a:endParaRPr lang="tr-TR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6322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EA7C8CD-5D09-4992-A820-6BE060AF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26" y="661181"/>
            <a:ext cx="8426547" cy="89148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tr-TR" altLang="en-US" sz="4000" b="1" i="1" dirty="0">
                <a:solidFill>
                  <a:srgbClr val="0066FF"/>
                </a:solidFill>
              </a:rPr>
              <a:t> </a:t>
            </a:r>
            <a:r>
              <a:rPr lang="tr-TR" alt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Biliyor muydunuz ???</a:t>
            </a:r>
            <a:endParaRPr lang="tr-TR" dirty="0"/>
          </a:p>
        </p:txBody>
      </p:sp>
      <p:sp>
        <p:nvSpPr>
          <p:cNvPr id="203778" name="Rectangle 2">
            <a:extLst>
              <a:ext uri="{FF2B5EF4-FFF2-40B4-BE49-F238E27FC236}">
                <a16:creationId xmlns:a16="http://schemas.microsoft.com/office/drawing/2014/main" xmlns="" id="{79EA0C60-C89A-474C-B82A-03C8ED8C33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7870" y="1952799"/>
            <a:ext cx="8426547" cy="435133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tr-TR" altLang="en-US" sz="2400" dirty="0"/>
              <a:t/>
            </a:r>
            <a:br>
              <a:rPr lang="tr-TR" altLang="en-US" sz="2400" dirty="0"/>
            </a:br>
            <a:r>
              <a:rPr lang="tr-TR" alt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Okuduklarımızın              %</a:t>
            </a:r>
            <a:r>
              <a:rPr lang="tr-TR" alt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10’unu;</a:t>
            </a:r>
            <a:r>
              <a:rPr lang="tr-TR" alt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alt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en-US" sz="3600" dirty="0">
                <a:solidFill>
                  <a:srgbClr val="0F697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İşittiklerimizin                  %</a:t>
            </a:r>
            <a:r>
              <a:rPr lang="tr-TR" altLang="en-US" sz="3600" b="1" dirty="0">
                <a:solidFill>
                  <a:srgbClr val="0F697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20’sini;</a:t>
            </a:r>
            <a:r>
              <a:rPr lang="tr-TR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en-US" sz="36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Gördüklerimizin                %</a:t>
            </a:r>
            <a:r>
              <a:rPr lang="tr-TR" alt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30’unu;</a:t>
            </a:r>
            <a:r>
              <a:rPr lang="tr-TR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Görüp işittiklerimizin       </a:t>
            </a:r>
            <a:r>
              <a:rPr lang="tr-TR" alt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%50’sini;</a:t>
            </a:r>
            <a:r>
              <a:rPr lang="tr-TR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en-US" sz="3600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Söylediklerimizin</a:t>
            </a:r>
            <a:r>
              <a:rPr lang="tr-TR" altLang="en-US" sz="36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%70’ini;</a:t>
            </a:r>
            <a:r>
              <a:rPr lang="tr-TR" altLang="en-US" sz="3600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altLang="en-US" sz="3600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altLang="en-US" sz="3600" dirty="0">
                <a:solidFill>
                  <a:srgbClr val="F56C4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Yaptıklarımızın                  %</a:t>
            </a:r>
            <a:r>
              <a:rPr lang="tr-TR" altLang="en-US" sz="3600" b="1" dirty="0">
                <a:solidFill>
                  <a:srgbClr val="F56C4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90’ını</a:t>
            </a:r>
            <a:r>
              <a:rPr lang="tr-TR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aklımızda tutarız.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anzara">
  <a:themeElements>
    <a:clrScheme name="Kayan Yazı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Manzara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nzara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TM03457515[[fn=Manzara]]</Template>
  <TotalTime>568</TotalTime>
  <Words>490</Words>
  <Application>Microsoft Office PowerPoint</Application>
  <PresentationFormat>Ekran Gösterisi (4:3)</PresentationFormat>
  <Paragraphs>98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Manzara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Biliyor muydunuz ???</vt:lpstr>
      <vt:lpstr>     NASIL DERS ÇALIŞMALIYIZ? </vt:lpstr>
      <vt:lpstr>ÖNCE HEDEF BELİRLE</vt:lpstr>
      <vt:lpstr>PowerPoint Sunusu</vt:lpstr>
      <vt:lpstr>PowerPoint Sunusu</vt:lpstr>
      <vt:lpstr>UNUTMAYIN!  Rotası(Yönü) belli olmayan gemiye hiçbir rüzgar fayda etmez.</vt:lpstr>
      <vt:lpstr>PLAN YAPMAK</vt:lpstr>
      <vt:lpstr>PLANLI ÇALIŞMA:</vt:lpstr>
      <vt:lpstr>PLANLI ÇALIŞMA:</vt:lpstr>
      <vt:lpstr>PLANI UYGULA </vt:lpstr>
      <vt:lpstr>İYİ GÜZEL DE NASIL DERS ÇALIŞMALIYIZ?</vt:lpstr>
      <vt:lpstr>PowerPoint Sunusu</vt:lpstr>
      <vt:lpstr>PowerPoint Sunusu</vt:lpstr>
      <vt:lpstr>PowerPoint Sunusu</vt:lpstr>
      <vt:lpstr>PowerPoint Sunusu</vt:lpstr>
      <vt:lpstr>FARKLI KAYNAKLARDAN YARARLANIN</vt:lpstr>
      <vt:lpstr>PowerPoint Sunusu</vt:lpstr>
      <vt:lpstr>UNUTMAYIN..!</vt:lpstr>
      <vt:lpstr>UNUTMAMAK İÇİN NE YAPMALIYIM? </vt:lpstr>
      <vt:lpstr>PowerPoint Sunusu</vt:lpstr>
      <vt:lpstr>SİSTEMLİ BİR TEKRAR PROGRAMI GELİŞTİRİN!!</vt:lpstr>
      <vt:lpstr>KENDİNİZİ ÖDÜLLENDİRİN</vt:lpstr>
      <vt:lpstr>PowerPoint Sunusu</vt:lpstr>
      <vt:lpstr>PowerPoint Sunusu</vt:lpstr>
      <vt:lpstr>PowerPoint Sunusu</vt:lpstr>
      <vt:lpstr>           DİNLEDİĞİNİZ İÇİN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Murat Barış Araz</dc:creator>
  <cp:lastModifiedBy>win7</cp:lastModifiedBy>
  <cp:revision>15</cp:revision>
  <dcterms:modified xsi:type="dcterms:W3CDTF">2023-10-24T09:26:35Z</dcterms:modified>
</cp:coreProperties>
</file>